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7"/>
  </p:notesMasterIdLst>
  <p:sldIdLst>
    <p:sldId id="746" r:id="rId2"/>
    <p:sldId id="787" r:id="rId3"/>
    <p:sldId id="788" r:id="rId4"/>
    <p:sldId id="751" r:id="rId5"/>
    <p:sldId id="800" r:id="rId6"/>
    <p:sldId id="753" r:id="rId7"/>
    <p:sldId id="772" r:id="rId8"/>
    <p:sldId id="752" r:id="rId9"/>
    <p:sldId id="773" r:id="rId10"/>
    <p:sldId id="778" r:id="rId11"/>
    <p:sldId id="755" r:id="rId12"/>
    <p:sldId id="766" r:id="rId13"/>
    <p:sldId id="790" r:id="rId14"/>
    <p:sldId id="791" r:id="rId15"/>
    <p:sldId id="768" r:id="rId16"/>
    <p:sldId id="774" r:id="rId17"/>
    <p:sldId id="775" r:id="rId18"/>
    <p:sldId id="770" r:id="rId19"/>
    <p:sldId id="776" r:id="rId20"/>
    <p:sldId id="789" r:id="rId21"/>
    <p:sldId id="758" r:id="rId22"/>
    <p:sldId id="757" r:id="rId23"/>
    <p:sldId id="747" r:id="rId24"/>
    <p:sldId id="801" r:id="rId25"/>
    <p:sldId id="761" r:id="rId26"/>
    <p:sldId id="763" r:id="rId27"/>
    <p:sldId id="762" r:id="rId28"/>
    <p:sldId id="759" r:id="rId29"/>
    <p:sldId id="794" r:id="rId30"/>
    <p:sldId id="795" r:id="rId31"/>
    <p:sldId id="798" r:id="rId32"/>
    <p:sldId id="797" r:id="rId33"/>
    <p:sldId id="799" r:id="rId34"/>
    <p:sldId id="793" r:id="rId35"/>
    <p:sldId id="796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0D4"/>
    <a:srgbClr val="5B9BD5"/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4" autoAdjust="0"/>
    <p:restoredTop sz="85983" autoAdjust="0"/>
  </p:normalViewPr>
  <p:slideViewPr>
    <p:cSldViewPr>
      <p:cViewPr varScale="1">
        <p:scale>
          <a:sx n="97" d="100"/>
          <a:sy n="97" d="100"/>
        </p:scale>
        <p:origin x="2198" y="77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 dirty="0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BC7876E0-1339-4E8D-8D1A-0B7DF40F79F4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52EB788F-0317-4CF1-9AE3-F93D41E354C7}" type="parTrans" cxnId="{43F512B1-EC24-4195-862D-8F454499B872}">
      <dgm:prSet/>
      <dgm:spPr/>
      <dgm:t>
        <a:bodyPr/>
        <a:lstStyle/>
        <a:p>
          <a:endParaRPr lang="en-US"/>
        </a:p>
      </dgm:t>
    </dgm:pt>
    <dgm:pt modelId="{2304988C-619C-43C1-9C13-6570B1F9505B}" type="sibTrans" cxnId="{43F512B1-EC24-4195-862D-8F454499B872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3">
        <dgm:presLayoutVars>
          <dgm:bulletEnabled val="1"/>
        </dgm:presLayoutVars>
      </dgm:prSet>
      <dgm:spPr/>
    </dgm:pt>
    <dgm:pt modelId="{059C7F5C-2929-41AA-B321-421EAA87493E}" type="pres">
      <dgm:prSet presAssocID="{B22D4BDF-4327-4B39-91C2-021872DFEB1A}" presName="sibTrans" presStyleCnt="0"/>
      <dgm:spPr/>
    </dgm:pt>
    <dgm:pt modelId="{C53E8AC9-B3C2-4F22-A024-8206618BE8E9}" type="pres">
      <dgm:prSet presAssocID="{BC7876E0-1339-4E8D-8D1A-0B7DF40F79F4}" presName="textNode" presStyleLbl="node1" presStyleIdx="1" presStyleCnt="3">
        <dgm:presLayoutVars>
          <dgm:bulletEnabled val="1"/>
        </dgm:presLayoutVars>
      </dgm:prSet>
      <dgm:spPr/>
    </dgm:pt>
    <dgm:pt modelId="{8FE660C0-5113-487C-9112-86BBF4FB8EC6}" type="pres">
      <dgm:prSet presAssocID="{2304988C-619C-43C1-9C13-6570B1F9505B}" presName="sibTrans" presStyleCnt="0"/>
      <dgm:spPr/>
    </dgm:pt>
    <dgm:pt modelId="{2BC15CC0-AAFC-4719-8E3B-40296FCEF49B}" type="pres">
      <dgm:prSet presAssocID="{771BAAD6-E2FC-4891-B816-2473445D8536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E90C7B49-E4BC-42FF-96CC-3143CF8FA5E7}" type="presOf" srcId="{BC7876E0-1339-4E8D-8D1A-0B7DF40F79F4}" destId="{C53E8AC9-B3C2-4F22-A024-8206618BE8E9}" srcOrd="0" destOrd="0" presId="urn:microsoft.com/office/officeart/2005/8/layout/hProcess9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0708A08D-5E6E-46CD-9C39-B949E8C0A128}" srcId="{2BE4F427-7F24-468D-A0AA-84AFAFE170E5}" destId="{771BAAD6-E2FC-4891-B816-2473445D8536}" srcOrd="2" destOrd="0" parTransId="{BBF3AA43-7194-46C1-9FCD-3851DA4257ED}" sibTransId="{B103F5ED-BC79-45CE-AC88-045D3B69910D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43F512B1-EC24-4195-862D-8F454499B872}" srcId="{2BE4F427-7F24-468D-A0AA-84AFAFE170E5}" destId="{BC7876E0-1339-4E8D-8D1A-0B7DF40F79F4}" srcOrd="1" destOrd="0" parTransId="{52EB788F-0317-4CF1-9AE3-F93D41E354C7}" sibTransId="{2304988C-619C-43C1-9C13-6570B1F9505B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4B6BA721-0E23-442D-AF6C-3FB4D1C926EF}" type="presParOf" srcId="{85852747-A014-41F5-A751-337B7574361E}" destId="{C53E8AC9-B3C2-4F22-A024-8206618BE8E9}" srcOrd="2" destOrd="0" presId="urn:microsoft.com/office/officeart/2005/8/layout/hProcess9"/>
    <dgm:cxn modelId="{EA6309E4-30DC-49C2-924C-1B8AD3BDFF30}" type="presParOf" srcId="{85852747-A014-41F5-A751-337B7574361E}" destId="{8FE660C0-5113-487C-9112-86BBF4FB8EC6}" srcOrd="3" destOrd="0" presId="urn:microsoft.com/office/officeart/2005/8/layout/hProcess9"/>
    <dgm:cxn modelId="{92095589-F9EE-4F0F-8C11-7BB308422210}" type="presParOf" srcId="{85852747-A014-41F5-A751-337B7574361E}" destId="{2BC15CC0-AAFC-4719-8E3B-40296FCEF49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</dgm:pt>
  </dgm:ptLst>
  <dgm:cxnLst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90235" y="1305401"/>
          <a:ext cx="2366010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What is AI?</a:t>
          </a:r>
        </a:p>
      </dsp:txBody>
      <dsp:txXfrm>
        <a:off x="275201" y="1390367"/>
        <a:ext cx="2196078" cy="1570603"/>
      </dsp:txXfrm>
    </dsp:sp>
    <dsp:sp modelId="{C53E8AC9-B3C2-4F22-A024-8206618BE8E9}">
      <dsp:nvSpPr>
        <dsp:cNvPr id="0" name=""/>
        <dsp:cNvSpPr/>
      </dsp:nvSpPr>
      <dsp:spPr>
        <a:xfrm>
          <a:off x="2760344" y="1305401"/>
          <a:ext cx="2366010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History of AI</a:t>
          </a:r>
        </a:p>
      </dsp:txBody>
      <dsp:txXfrm>
        <a:off x="2845310" y="1390367"/>
        <a:ext cx="2196078" cy="1570603"/>
      </dsp:txXfrm>
    </dsp:sp>
    <dsp:sp modelId="{2BC15CC0-AAFC-4719-8E3B-40296FCEF49B}">
      <dsp:nvSpPr>
        <dsp:cNvPr id="0" name=""/>
        <dsp:cNvSpPr/>
      </dsp:nvSpPr>
      <dsp:spPr>
        <a:xfrm>
          <a:off x="5330454" y="1305401"/>
          <a:ext cx="2366010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AI Today</a:t>
          </a:r>
        </a:p>
      </dsp:txBody>
      <dsp:txXfrm>
        <a:off x="5415420" y="1390367"/>
        <a:ext cx="2196078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rationally?</a:t>
          </a:r>
        </a:p>
      </dsp:txBody>
      <dsp:txXfrm>
        <a:off x="5359138" y="1840707"/>
        <a:ext cx="1381531" cy="669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16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21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22</a:t>
            </a:fld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25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26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27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library/cyber/week/1210math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hyperlink" Target="https://science.sciencemag.org/content/362/6419/1140" TargetMode="External"/><Relationship Id="rId4" Type="http://schemas.openxmlformats.org/officeDocument/2006/relationships/hyperlink" Target="http://www.sciencemag.org/cgi/content/full/317/5844/1518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671EBC5-8F77-4D05-B52D-24E94DBD9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r="9089" b="86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900" b="1" dirty="0"/>
              <a:t>CS 5/7320 </a:t>
            </a:r>
            <a:br>
              <a:rPr lang="en-US" sz="2900" b="1" dirty="0"/>
            </a:br>
            <a:r>
              <a:rPr lang="en-US" sz="2900" b="1" dirty="0"/>
              <a:t>Artificial Intelligence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2900" b="1" dirty="0"/>
              <a:t>Introduction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2900" b="1" dirty="0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700" dirty="0"/>
              <a:t>based on slides by Svetlana </a:t>
            </a:r>
            <a:r>
              <a:rPr lang="en-US" sz="1700" dirty="0" err="1"/>
              <a:t>Lazepnik</a:t>
            </a:r>
            <a:r>
              <a:rPr lang="en-US" sz="1700"/>
              <a:t> with figures and cover art from the AIMA textbook. 	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9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2BD-23F9-4699-B3FD-8AC22A4625BF}"/>
              </a:ext>
            </a:extLst>
          </p:cNvPr>
          <p:cNvSpPr txBox="1"/>
          <p:nvPr/>
        </p:nvSpPr>
        <p:spPr>
          <a:xfrm>
            <a:off x="1219202" y="6324602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Rationally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A rational agent acts to achieve the best expected outcome: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Goals are application-dependent and are expressed in terms of the </a:t>
            </a:r>
            <a:r>
              <a:rPr lang="en-US" sz="2400" b="1" dirty="0"/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Being rational means acting to </a:t>
            </a:r>
            <a:r>
              <a:rPr lang="en-US" sz="2400" b="1" dirty="0"/>
              <a:t>maximizing your expected utility. </a:t>
            </a:r>
            <a:r>
              <a:rPr lang="en-US" sz="2400" dirty="0"/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In practice, utility optimization is subject to the agent’s knowledge and computational constraints (</a:t>
            </a:r>
            <a:r>
              <a:rPr lang="en-US" sz="2400" b="1" dirty="0"/>
              <a:t>bounded rationality </a:t>
            </a:r>
            <a:r>
              <a:rPr lang="en-US" sz="2400" dirty="0"/>
              <a:t>or bounded optimality).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Rationally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Related to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2" y="24811"/>
            <a:ext cx="6987599" cy="56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378B4-03BF-44BD-8450-3CD272657FCE}"/>
              </a:ext>
            </a:extLst>
          </p:cNvPr>
          <p:cNvSpPr txBox="1"/>
          <p:nvPr/>
        </p:nvSpPr>
        <p:spPr>
          <a:xfrm>
            <a:off x="3312961" y="6571579"/>
            <a:ext cx="5711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https://qbi.uq.edu.au/brain/intelligent-machines/history-artificial-intelligence</a:t>
            </a:r>
            <a:r>
              <a:rPr lang="en-US" sz="1100" dirty="0"/>
              <a:t> + additions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20384-44A7-1A64-1236-262B91A7CD21}"/>
              </a:ext>
            </a:extLst>
          </p:cNvPr>
          <p:cNvSpPr/>
          <p:nvPr/>
        </p:nvSpPr>
        <p:spPr>
          <a:xfrm>
            <a:off x="5941824" y="4835804"/>
            <a:ext cx="1198467" cy="79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CD33F-3055-7CE8-716C-F0439E5A1B3D}"/>
              </a:ext>
            </a:extLst>
          </p:cNvPr>
          <p:cNvSpPr/>
          <p:nvPr/>
        </p:nvSpPr>
        <p:spPr>
          <a:xfrm>
            <a:off x="6638115" y="4438138"/>
            <a:ext cx="1198467" cy="79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E991F4-60E0-0233-1254-B5BC08842CA8}"/>
              </a:ext>
            </a:extLst>
          </p:cNvPr>
          <p:cNvCxnSpPr>
            <a:cxnSpLocks/>
          </p:cNvCxnSpPr>
          <p:nvPr/>
        </p:nvCxnSpPr>
        <p:spPr>
          <a:xfrm>
            <a:off x="6018312" y="4943564"/>
            <a:ext cx="2820888" cy="0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15E1F4-4D0A-562C-0F36-41E5743B2F2D}"/>
              </a:ext>
            </a:extLst>
          </p:cNvPr>
          <p:cNvSpPr txBox="1"/>
          <p:nvPr/>
        </p:nvSpPr>
        <p:spPr>
          <a:xfrm>
            <a:off x="1899733" y="5715000"/>
            <a:ext cx="2015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Deep Learning Revolution  (learning layered artificial neural networks) starts fueled by NVIDIA GPUs.  enables leaps in image processing and speech recognition.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1B2AF-B71B-A7BE-6FDD-4D30166BD450}"/>
              </a:ext>
            </a:extLst>
          </p:cNvPr>
          <p:cNvSpPr txBox="1"/>
          <p:nvPr/>
        </p:nvSpPr>
        <p:spPr>
          <a:xfrm rot="16200000">
            <a:off x="7244465" y="4489596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US" b="1" dirty="0">
              <a:solidFill>
                <a:srgbClr val="5CC0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1EA6F-E8D2-3C63-5EF5-144FC5A9650A}"/>
              </a:ext>
            </a:extLst>
          </p:cNvPr>
          <p:cNvSpPr txBox="1"/>
          <p:nvPr/>
        </p:nvSpPr>
        <p:spPr>
          <a:xfrm>
            <a:off x="7569945" y="4983272"/>
            <a:ext cx="11933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Generative AI applications: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DALL E2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ChatGPT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005D7-2B4F-FDEB-7546-A44E42BFA8E8}"/>
              </a:ext>
            </a:extLst>
          </p:cNvPr>
          <p:cNvSpPr txBox="1"/>
          <p:nvPr/>
        </p:nvSpPr>
        <p:spPr>
          <a:xfrm>
            <a:off x="6284738" y="4952494"/>
            <a:ext cx="952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Large Language Models LLMs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1DE04-DF51-67D0-7E11-2C1FE15F7863}"/>
              </a:ext>
            </a:extLst>
          </p:cNvPr>
          <p:cNvSpPr txBox="1"/>
          <p:nvPr/>
        </p:nvSpPr>
        <p:spPr>
          <a:xfrm rot="16200000">
            <a:off x="6022678" y="4498526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EBC6CC-BEA2-E0A0-9671-5198184C1B66}"/>
              </a:ext>
            </a:extLst>
          </p:cNvPr>
          <p:cNvCxnSpPr>
            <a:cxnSpLocks/>
          </p:cNvCxnSpPr>
          <p:nvPr/>
        </p:nvCxnSpPr>
        <p:spPr>
          <a:xfrm>
            <a:off x="7569944" y="4940532"/>
            <a:ext cx="0" cy="54441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729B0B-22BD-B621-0997-111490E8C9C6}"/>
              </a:ext>
            </a:extLst>
          </p:cNvPr>
          <p:cNvSpPr/>
          <p:nvPr/>
        </p:nvSpPr>
        <p:spPr>
          <a:xfrm>
            <a:off x="2209800" y="838200"/>
            <a:ext cx="914400" cy="1524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3DD0B0-6722-5812-B80F-B0C583BE163E}"/>
              </a:ext>
            </a:extLst>
          </p:cNvPr>
          <p:cNvSpPr/>
          <p:nvPr/>
        </p:nvSpPr>
        <p:spPr>
          <a:xfrm>
            <a:off x="6018022" y="838200"/>
            <a:ext cx="526388" cy="27708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75D2-6C66-14EC-F5FF-A9D3F87D3629}"/>
              </a:ext>
            </a:extLst>
          </p:cNvPr>
          <p:cNvSpPr/>
          <p:nvPr/>
        </p:nvSpPr>
        <p:spPr>
          <a:xfrm>
            <a:off x="5471229" y="3219450"/>
            <a:ext cx="381000" cy="1333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A3868-09F6-35AB-768E-8CF21EC0707C}"/>
              </a:ext>
            </a:extLst>
          </p:cNvPr>
          <p:cNvSpPr/>
          <p:nvPr/>
        </p:nvSpPr>
        <p:spPr>
          <a:xfrm>
            <a:off x="1188686" y="3152775"/>
            <a:ext cx="563914" cy="1333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176792-DA24-2940-FD6F-58D7D04A0CCD}"/>
              </a:ext>
            </a:extLst>
          </p:cNvPr>
          <p:cNvCxnSpPr>
            <a:cxnSpLocks/>
          </p:cNvCxnSpPr>
          <p:nvPr/>
        </p:nvCxnSpPr>
        <p:spPr>
          <a:xfrm>
            <a:off x="6281506" y="4943564"/>
            <a:ext cx="0" cy="54441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B078DB0-8A79-7626-9DE9-751238C7BE33}"/>
              </a:ext>
            </a:extLst>
          </p:cNvPr>
          <p:cNvSpPr/>
          <p:nvPr/>
        </p:nvSpPr>
        <p:spPr>
          <a:xfrm>
            <a:off x="1954090" y="5763120"/>
            <a:ext cx="816563" cy="1804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lon musk open-ai-logo sticker - ProSportStickers.com">
            <a:extLst>
              <a:ext uri="{FF2B5EF4-FFF2-40B4-BE49-F238E27FC236}">
                <a16:creationId xmlns:a16="http://schemas.microsoft.com/office/drawing/2014/main" id="{8D1BD011-AB87-D760-0664-E3067C37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811" y="5833040"/>
            <a:ext cx="720026" cy="423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D35CDAC-95A8-97B7-F995-8916F927FF8A}"/>
              </a:ext>
            </a:extLst>
          </p:cNvPr>
          <p:cNvSpPr txBox="1"/>
          <p:nvPr/>
        </p:nvSpPr>
        <p:spPr>
          <a:xfrm rot="16200000">
            <a:off x="4118032" y="4496000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F6A578-CC3D-36FD-510F-338956C8B540}"/>
              </a:ext>
            </a:extLst>
          </p:cNvPr>
          <p:cNvCxnSpPr>
            <a:cxnSpLocks/>
          </p:cNvCxnSpPr>
          <p:nvPr/>
        </p:nvCxnSpPr>
        <p:spPr>
          <a:xfrm>
            <a:off x="4419177" y="5515928"/>
            <a:ext cx="0" cy="80198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234466-250D-80B9-3794-6411E73796F7}"/>
              </a:ext>
            </a:extLst>
          </p:cNvPr>
          <p:cNvCxnSpPr>
            <a:cxnSpLocks/>
          </p:cNvCxnSpPr>
          <p:nvPr/>
        </p:nvCxnSpPr>
        <p:spPr>
          <a:xfrm>
            <a:off x="1905000" y="5460621"/>
            <a:ext cx="0" cy="1063023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Nvidia – Logos Download">
            <a:extLst>
              <a:ext uri="{FF2B5EF4-FFF2-40B4-BE49-F238E27FC236}">
                <a16:creationId xmlns:a16="http://schemas.microsoft.com/office/drawing/2014/main" id="{581BB29F-DB94-850D-43E9-DFDF706E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0" y="5564255"/>
            <a:ext cx="782846" cy="14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5CF2B9-54B0-6284-FE90-2C92B08F7768}"/>
              </a:ext>
            </a:extLst>
          </p:cNvPr>
          <p:cNvSpPr txBox="1"/>
          <p:nvPr/>
        </p:nvSpPr>
        <p:spPr>
          <a:xfrm>
            <a:off x="6840290" y="857532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1974-1980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859210-A916-585E-DEEF-EF2D0566638D}"/>
              </a:ext>
            </a:extLst>
          </p:cNvPr>
          <p:cNvSpPr txBox="1"/>
          <p:nvPr/>
        </p:nvSpPr>
        <p:spPr>
          <a:xfrm>
            <a:off x="6934742" y="1115287"/>
            <a:ext cx="95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AI Winter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D25F7D-9624-A834-29B0-3E25E381631A}"/>
              </a:ext>
            </a:extLst>
          </p:cNvPr>
          <p:cNvSpPr txBox="1"/>
          <p:nvPr/>
        </p:nvSpPr>
        <p:spPr>
          <a:xfrm>
            <a:off x="6840290" y="1482627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1987-1993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D518F0-81D3-89FA-4C33-DA33C47775C4}"/>
              </a:ext>
            </a:extLst>
          </p:cNvPr>
          <p:cNvSpPr txBox="1"/>
          <p:nvPr/>
        </p:nvSpPr>
        <p:spPr>
          <a:xfrm>
            <a:off x="6952451" y="1750689"/>
            <a:ext cx="1198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 AI Winter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1C1D97-FE73-4B19-E7F8-246B9B9B6C4F}"/>
              </a:ext>
            </a:extLst>
          </p:cNvPr>
          <p:cNvSpPr/>
          <p:nvPr/>
        </p:nvSpPr>
        <p:spPr>
          <a:xfrm>
            <a:off x="7616684" y="5009703"/>
            <a:ext cx="816563" cy="1804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6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/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/>
              <a:t>More precisely: within 10 years a computer would be chess champion, and an important new mathematical theorem would be proved by a computer</a:t>
            </a:r>
            <a:r>
              <a:rPr lang="en-US" sz="1800" i="1" dirty="0"/>
              <a:t>.”</a:t>
            </a:r>
            <a:br>
              <a:rPr lang="en-US" sz="1800" i="1" dirty="0"/>
            </a:br>
            <a:endParaRPr lang="en-US" sz="1800" i="1" dirty="0"/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8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31" y="627956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2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8"/>
            <a:ext cx="8619066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From Blocks World to Modern Object Recognition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2" y="16002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333500" y="1394767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/>
              <a:t>Roberts (1963)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495241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0" y="5539955"/>
            <a:ext cx="2667000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/>
              <a:t>This is a lot harder! </a:t>
            </a:r>
            <a:br>
              <a:rPr lang="en-US" sz="2000" dirty="0"/>
            </a:br>
            <a:r>
              <a:rPr lang="en-US" sz="2000" dirty="0"/>
              <a:t>But we can do it now….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817145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050" name="Picture 2" descr="This innovative software can now recognise thousands of objects in real ...">
            <a:extLst>
              <a:ext uri="{FF2B5EF4-FFF2-40B4-BE49-F238E27FC236}">
                <a16:creationId xmlns:a16="http://schemas.microsoft.com/office/drawing/2014/main" id="{EB8FDE67-0F6E-3E10-141A-EEAD645E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3" y="1924050"/>
            <a:ext cx="4436533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76725-6870-B2E3-77BF-A2BD87507896}"/>
              </a:ext>
            </a:extLst>
          </p:cNvPr>
          <p:cNvSpPr txBox="1"/>
          <p:nvPr/>
        </p:nvSpPr>
        <p:spPr>
          <a:xfrm>
            <a:off x="6197600" y="1447800"/>
            <a:ext cx="7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dirty="0"/>
              <a:t>Now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6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7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9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2" y="713130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E2878-CA29-4578-B017-08092CEE3BEE}"/>
              </a:ext>
            </a:extLst>
          </p:cNvPr>
          <p:cNvSpPr/>
          <p:nvPr/>
        </p:nvSpPr>
        <p:spPr>
          <a:xfrm>
            <a:off x="4800602" y="6427115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VIDIA Reportedly Preparing GeForce Titan GPU With GK110 Core">
            <a:extLst>
              <a:ext uri="{FF2B5EF4-FFF2-40B4-BE49-F238E27FC236}">
                <a16:creationId xmlns:a16="http://schemas.microsoft.com/office/drawing/2014/main" id="{1F1272BB-CDE8-BD1E-CF97-51B038D73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t="3988" r="24975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/>
              <a:t>Faster computers and specialized hardware (GPUs).</a:t>
            </a:r>
          </a:p>
          <a:p>
            <a:r>
              <a:rPr lang="en-US" sz="1500" dirty="0"/>
              <a:t>Lots of data (the Internet, text, sensors) and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/>
              <a:t>Dominance of machine learning.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/>
              <a:t> New optimization methods (deep learning).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The AI Effect: </a:t>
            </a:r>
            <a:br>
              <a:rPr lang="en-US" dirty="0"/>
            </a:br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5" y="2438402"/>
            <a:ext cx="4939867" cy="3785419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As soon as a machine gets good at performing some task, the task is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Calculating ability used to be prized – not anymore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Chess was thought to require high intelligence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Now, massively parallel computers essentially use brute force search to beat grand masters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Learning once thought uniquely 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Ada Lovelace (1842): “The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Now machine learning is a well-developed discipline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Similar picture with animal intelligence… “Even a monkey can do this!”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2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7226641"/>
              </p:ext>
            </p:extLst>
          </p:nvPr>
        </p:nvGraphicFramePr>
        <p:xfrm>
          <a:off x="649671" y="1027909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5E4A36-F8D6-307B-29FA-21752D38AE01}"/>
              </a:ext>
            </a:extLst>
          </p:cNvPr>
          <p:cNvSpPr/>
          <p:nvPr/>
        </p:nvSpPr>
        <p:spPr>
          <a:xfrm>
            <a:off x="1143000" y="5641978"/>
            <a:ext cx="7086600" cy="8001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AI Ethics</a:t>
            </a:r>
          </a:p>
        </p:txBody>
      </p:sp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2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714CEF0E-5843-4407-9EDB-BF7B96FA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9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3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23561" name="Freeform: Shape 2356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563" name="Freeform: Shape 2356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353888" cy="1325563"/>
          </a:xfrm>
        </p:spPr>
        <p:txBody>
          <a:bodyPr>
            <a:normAutofit/>
          </a:bodyPr>
          <a:lstStyle/>
          <a:p>
            <a:r>
              <a:rPr lang="en-US" sz="2400" dirty="0"/>
              <a:t>Vision and Image Processing</a:t>
            </a:r>
          </a:p>
        </p:txBody>
      </p:sp>
      <p:sp>
        <p:nvSpPr>
          <p:cNvPr id="23565" name="Rectangle 2356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Rectangle 2356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 b="1" dirty="0"/>
              <a:t>OCR</a:t>
            </a:r>
            <a:r>
              <a:rPr lang="en-US" sz="1300" dirty="0"/>
              <a:t>: read license plates, handwriting recognition (e.g., mail sorting).</a:t>
            </a:r>
          </a:p>
          <a:p>
            <a:pPr>
              <a:buFontTx/>
              <a:buChar char="•"/>
            </a:pPr>
            <a:r>
              <a:rPr lang="en-US" sz="1300" b="1" dirty="0"/>
              <a:t>Face detection</a:t>
            </a:r>
            <a:r>
              <a:rPr lang="en-US" sz="1300" dirty="0"/>
              <a:t>: now standard for smart phone cameras.</a:t>
            </a:r>
          </a:p>
          <a:p>
            <a:pPr>
              <a:buFontTx/>
              <a:buChar char="•"/>
            </a:pPr>
            <a:r>
              <a:rPr lang="en-US" sz="1300" b="1" dirty="0"/>
              <a:t>Visual search</a:t>
            </a:r>
            <a:r>
              <a:rPr lang="en-US" sz="1300" dirty="0"/>
              <a:t>: Google </a:t>
            </a:r>
            <a:r>
              <a:rPr lang="en-US" sz="1300" dirty="0" err="1"/>
              <a:t>Google</a:t>
            </a:r>
            <a:r>
              <a:rPr lang="en-US" sz="1300" dirty="0"/>
              <a:t> </a:t>
            </a:r>
            <a:r>
              <a:rPr lang="en-US" sz="1300" dirty="0" err="1"/>
              <a:t>Lense</a:t>
            </a:r>
            <a:endParaRPr lang="en-US" sz="1300" dirty="0"/>
          </a:p>
          <a:p>
            <a:pPr>
              <a:buFontTx/>
              <a:buChar char="•"/>
            </a:pPr>
            <a:r>
              <a:rPr lang="en-US" sz="1300" b="1" dirty="0"/>
              <a:t>Vehicle safety systems</a:t>
            </a:r>
          </a:p>
          <a:p>
            <a:pPr>
              <a:buFontTx/>
              <a:buChar char="•"/>
            </a:pPr>
            <a:r>
              <a:rPr lang="en-US" sz="1300" b="1" dirty="0"/>
              <a:t>Image generation</a:t>
            </a:r>
          </a:p>
          <a:p>
            <a:pPr>
              <a:buFontTx/>
              <a:buChar char="•"/>
            </a:pPr>
            <a:endParaRPr lang="en-US" sz="1300" dirty="0"/>
          </a:p>
          <a:p>
            <a:pPr>
              <a:buFontTx/>
              <a:buChar char="•"/>
            </a:pPr>
            <a:endParaRPr lang="en-US" sz="1300" dirty="0"/>
          </a:p>
          <a:p>
            <a:pPr marL="0" indent="0">
              <a:buNone/>
            </a:pPr>
            <a:r>
              <a:rPr lang="en-US" sz="1300" b="1" dirty="0"/>
              <a:t>All these technologies can now operate now at superhuman performance.</a:t>
            </a:r>
          </a:p>
        </p:txBody>
      </p:sp>
      <p:pic>
        <p:nvPicPr>
          <p:cNvPr id="5124" name="Picture 4" descr="DALL·E 2, Explained: The Promise and Limitations of a Revolutionary AI ...">
            <a:extLst>
              <a:ext uri="{FF2B5EF4-FFF2-40B4-BE49-F238E27FC236}">
                <a16:creationId xmlns:a16="http://schemas.microsoft.com/office/drawing/2014/main" id="{4F355B0E-BE0B-9D6D-DF40-04B6870F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r="2" b="2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F103C0-09B6-1D75-638A-954AC33F19A3}"/>
              </a:ext>
            </a:extLst>
          </p:cNvPr>
          <p:cNvSpPr txBox="1"/>
          <p:nvPr/>
        </p:nvSpPr>
        <p:spPr>
          <a:xfrm>
            <a:off x="8109876" y="3012371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DALL-E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6" name="Rectangle 19475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9486" y="365125"/>
            <a:ext cx="5239511" cy="1776484"/>
          </a:xfrm>
        </p:spPr>
        <p:txBody>
          <a:bodyPr anchor="b">
            <a:normAutofit/>
          </a:bodyPr>
          <a:lstStyle/>
          <a:p>
            <a:r>
              <a:rPr lang="en-US" sz="4700"/>
              <a:t>Natural Language Processing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B046AB-D3D4-84CC-9143-11B98F405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46" y="607759"/>
            <a:ext cx="3774438" cy="1707932"/>
          </a:xfrm>
          <a:prstGeom prst="rect">
            <a:avLst/>
          </a:prstGeom>
        </p:spPr>
      </p:pic>
      <p:sp>
        <p:nvSpPr>
          <p:cNvPr id="19478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2315691"/>
            <a:ext cx="3257550" cy="18288"/>
          </a:xfrm>
          <a:custGeom>
            <a:avLst/>
            <a:gdLst>
              <a:gd name="connsiteX0" fmla="*/ 0 w 3257550"/>
              <a:gd name="connsiteY0" fmla="*/ 0 h 18288"/>
              <a:gd name="connsiteX1" fmla="*/ 618935 w 3257550"/>
              <a:gd name="connsiteY1" fmla="*/ 0 h 18288"/>
              <a:gd name="connsiteX2" fmla="*/ 1270445 w 3257550"/>
              <a:gd name="connsiteY2" fmla="*/ 0 h 18288"/>
              <a:gd name="connsiteX3" fmla="*/ 1954530 w 3257550"/>
              <a:gd name="connsiteY3" fmla="*/ 0 h 18288"/>
              <a:gd name="connsiteX4" fmla="*/ 2638616 w 3257550"/>
              <a:gd name="connsiteY4" fmla="*/ 0 h 18288"/>
              <a:gd name="connsiteX5" fmla="*/ 3257550 w 3257550"/>
              <a:gd name="connsiteY5" fmla="*/ 0 h 18288"/>
              <a:gd name="connsiteX6" fmla="*/ 3257550 w 3257550"/>
              <a:gd name="connsiteY6" fmla="*/ 18288 h 18288"/>
              <a:gd name="connsiteX7" fmla="*/ 2540889 w 3257550"/>
              <a:gd name="connsiteY7" fmla="*/ 18288 h 18288"/>
              <a:gd name="connsiteX8" fmla="*/ 1824228 w 3257550"/>
              <a:gd name="connsiteY8" fmla="*/ 18288 h 18288"/>
              <a:gd name="connsiteX9" fmla="*/ 1172718 w 3257550"/>
              <a:gd name="connsiteY9" fmla="*/ 18288 h 18288"/>
              <a:gd name="connsiteX10" fmla="*/ 0 w 3257550"/>
              <a:gd name="connsiteY10" fmla="*/ 18288 h 18288"/>
              <a:gd name="connsiteX11" fmla="*/ 0 w 3257550"/>
              <a:gd name="connsiteY11" fmla="*/ 0 h 18288"/>
              <a:gd name="connsiteX0" fmla="*/ 0 w 3257550"/>
              <a:gd name="connsiteY0" fmla="*/ 0 h 18288"/>
              <a:gd name="connsiteX1" fmla="*/ 618935 w 3257550"/>
              <a:gd name="connsiteY1" fmla="*/ 0 h 18288"/>
              <a:gd name="connsiteX2" fmla="*/ 1172718 w 3257550"/>
              <a:gd name="connsiteY2" fmla="*/ 0 h 18288"/>
              <a:gd name="connsiteX3" fmla="*/ 1889379 w 3257550"/>
              <a:gd name="connsiteY3" fmla="*/ 0 h 18288"/>
              <a:gd name="connsiteX4" fmla="*/ 2508314 w 3257550"/>
              <a:gd name="connsiteY4" fmla="*/ 0 h 18288"/>
              <a:gd name="connsiteX5" fmla="*/ 3257550 w 3257550"/>
              <a:gd name="connsiteY5" fmla="*/ 0 h 18288"/>
              <a:gd name="connsiteX6" fmla="*/ 3257550 w 3257550"/>
              <a:gd name="connsiteY6" fmla="*/ 18288 h 18288"/>
              <a:gd name="connsiteX7" fmla="*/ 2606040 w 3257550"/>
              <a:gd name="connsiteY7" fmla="*/ 18288 h 18288"/>
              <a:gd name="connsiteX8" fmla="*/ 1889379 w 3257550"/>
              <a:gd name="connsiteY8" fmla="*/ 18288 h 18288"/>
              <a:gd name="connsiteX9" fmla="*/ 1335595 w 3257550"/>
              <a:gd name="connsiteY9" fmla="*/ 18288 h 18288"/>
              <a:gd name="connsiteX10" fmla="*/ 684085 w 3257550"/>
              <a:gd name="connsiteY10" fmla="*/ 18288 h 18288"/>
              <a:gd name="connsiteX11" fmla="*/ 0 w 3257550"/>
              <a:gd name="connsiteY11" fmla="*/ 18288 h 18288"/>
              <a:gd name="connsiteX12" fmla="*/ 0 w 325755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57550" h="18288" fill="none" extrusionOk="0">
                <a:moveTo>
                  <a:pt x="0" y="0"/>
                </a:moveTo>
                <a:cubicBezTo>
                  <a:pt x="238055" y="-23803"/>
                  <a:pt x="355510" y="-36061"/>
                  <a:pt x="618935" y="0"/>
                </a:cubicBezTo>
                <a:cubicBezTo>
                  <a:pt x="824013" y="-24241"/>
                  <a:pt x="1052378" y="-12230"/>
                  <a:pt x="1270445" y="0"/>
                </a:cubicBezTo>
                <a:cubicBezTo>
                  <a:pt x="1438732" y="12040"/>
                  <a:pt x="1770315" y="33841"/>
                  <a:pt x="1954530" y="0"/>
                </a:cubicBezTo>
                <a:cubicBezTo>
                  <a:pt x="2217655" y="9999"/>
                  <a:pt x="2448868" y="34235"/>
                  <a:pt x="2638616" y="0"/>
                </a:cubicBezTo>
                <a:cubicBezTo>
                  <a:pt x="2852657" y="-7225"/>
                  <a:pt x="3041821" y="26281"/>
                  <a:pt x="3257550" y="0"/>
                </a:cubicBezTo>
                <a:cubicBezTo>
                  <a:pt x="3257297" y="7886"/>
                  <a:pt x="3256790" y="12675"/>
                  <a:pt x="3257550" y="18288"/>
                </a:cubicBezTo>
                <a:cubicBezTo>
                  <a:pt x="2931967" y="31173"/>
                  <a:pt x="2704369" y="55830"/>
                  <a:pt x="2540889" y="18288"/>
                </a:cubicBezTo>
                <a:cubicBezTo>
                  <a:pt x="2357101" y="9323"/>
                  <a:pt x="2120732" y="-29185"/>
                  <a:pt x="1824228" y="18288"/>
                </a:cubicBezTo>
                <a:cubicBezTo>
                  <a:pt x="1528480" y="30037"/>
                  <a:pt x="1473939" y="33928"/>
                  <a:pt x="1172718" y="18288"/>
                </a:cubicBezTo>
                <a:cubicBezTo>
                  <a:pt x="874496" y="38178"/>
                  <a:pt x="461132" y="103798"/>
                  <a:pt x="0" y="18288"/>
                </a:cubicBezTo>
                <a:cubicBezTo>
                  <a:pt x="-935" y="11303"/>
                  <a:pt x="1149" y="6915"/>
                  <a:pt x="0" y="0"/>
                </a:cubicBezTo>
                <a:close/>
              </a:path>
              <a:path w="3257550" h="18288" stroke="0" extrusionOk="0">
                <a:moveTo>
                  <a:pt x="0" y="0"/>
                </a:moveTo>
                <a:cubicBezTo>
                  <a:pt x="277703" y="1668"/>
                  <a:pt x="451855" y="-17860"/>
                  <a:pt x="618935" y="0"/>
                </a:cubicBezTo>
                <a:cubicBezTo>
                  <a:pt x="791286" y="25748"/>
                  <a:pt x="979821" y="22209"/>
                  <a:pt x="1172718" y="0"/>
                </a:cubicBezTo>
                <a:cubicBezTo>
                  <a:pt x="1355430" y="-21075"/>
                  <a:pt x="1706226" y="-126"/>
                  <a:pt x="1889379" y="0"/>
                </a:cubicBezTo>
                <a:cubicBezTo>
                  <a:pt x="2118559" y="-40586"/>
                  <a:pt x="2357830" y="5386"/>
                  <a:pt x="2508314" y="0"/>
                </a:cubicBezTo>
                <a:cubicBezTo>
                  <a:pt x="2671404" y="-45581"/>
                  <a:pt x="2885384" y="-11314"/>
                  <a:pt x="3257550" y="0"/>
                </a:cubicBezTo>
                <a:cubicBezTo>
                  <a:pt x="3257580" y="5290"/>
                  <a:pt x="3259067" y="9247"/>
                  <a:pt x="3257550" y="18288"/>
                </a:cubicBezTo>
                <a:cubicBezTo>
                  <a:pt x="2997361" y="34545"/>
                  <a:pt x="2795683" y="25174"/>
                  <a:pt x="2606040" y="18288"/>
                </a:cubicBezTo>
                <a:cubicBezTo>
                  <a:pt x="2407763" y="-34167"/>
                  <a:pt x="2223219" y="18997"/>
                  <a:pt x="1889379" y="18288"/>
                </a:cubicBezTo>
                <a:cubicBezTo>
                  <a:pt x="1628024" y="31014"/>
                  <a:pt x="1465696" y="36931"/>
                  <a:pt x="1335595" y="18288"/>
                </a:cubicBezTo>
                <a:cubicBezTo>
                  <a:pt x="1230392" y="47482"/>
                  <a:pt x="908325" y="57942"/>
                  <a:pt x="684085" y="18288"/>
                </a:cubicBezTo>
                <a:cubicBezTo>
                  <a:pt x="472226" y="-15941"/>
                  <a:pt x="192171" y="24166"/>
                  <a:pt x="0" y="18288"/>
                </a:cubicBezTo>
                <a:cubicBezTo>
                  <a:pt x="1342" y="9689"/>
                  <a:pt x="453" y="6812"/>
                  <a:pt x="0" y="0"/>
                </a:cubicBezTo>
                <a:close/>
              </a:path>
              <a:path w="3257550" h="18288" fill="none" stroke="0" extrusionOk="0">
                <a:moveTo>
                  <a:pt x="0" y="0"/>
                </a:moveTo>
                <a:cubicBezTo>
                  <a:pt x="217632" y="-7628"/>
                  <a:pt x="374307" y="-12308"/>
                  <a:pt x="618935" y="0"/>
                </a:cubicBezTo>
                <a:cubicBezTo>
                  <a:pt x="891975" y="30966"/>
                  <a:pt x="1043951" y="167"/>
                  <a:pt x="1270445" y="0"/>
                </a:cubicBezTo>
                <a:cubicBezTo>
                  <a:pt x="1543425" y="17587"/>
                  <a:pt x="1660915" y="28016"/>
                  <a:pt x="1954530" y="0"/>
                </a:cubicBezTo>
                <a:cubicBezTo>
                  <a:pt x="2235868" y="27323"/>
                  <a:pt x="2443402" y="-1099"/>
                  <a:pt x="2638616" y="0"/>
                </a:cubicBezTo>
                <a:cubicBezTo>
                  <a:pt x="2834174" y="-62503"/>
                  <a:pt x="3032409" y="-30138"/>
                  <a:pt x="3257550" y="0"/>
                </a:cubicBezTo>
                <a:cubicBezTo>
                  <a:pt x="3256950" y="7980"/>
                  <a:pt x="3256574" y="12620"/>
                  <a:pt x="3257550" y="18288"/>
                </a:cubicBezTo>
                <a:cubicBezTo>
                  <a:pt x="2973462" y="33119"/>
                  <a:pt x="2681333" y="68039"/>
                  <a:pt x="2540889" y="18288"/>
                </a:cubicBezTo>
                <a:cubicBezTo>
                  <a:pt x="2362098" y="-31168"/>
                  <a:pt x="2123314" y="66958"/>
                  <a:pt x="1824228" y="18288"/>
                </a:cubicBezTo>
                <a:cubicBezTo>
                  <a:pt x="1517972" y="29433"/>
                  <a:pt x="1466904" y="11824"/>
                  <a:pt x="1172718" y="18288"/>
                </a:cubicBezTo>
                <a:cubicBezTo>
                  <a:pt x="886213" y="22563"/>
                  <a:pt x="526598" y="-1162"/>
                  <a:pt x="0" y="18288"/>
                </a:cubicBezTo>
                <a:cubicBezTo>
                  <a:pt x="493" y="12135"/>
                  <a:pt x="-1491" y="616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257550"/>
                      <a:gd name="connsiteY0" fmla="*/ 0 h 18288"/>
                      <a:gd name="connsiteX1" fmla="*/ 618935 w 3257550"/>
                      <a:gd name="connsiteY1" fmla="*/ 0 h 18288"/>
                      <a:gd name="connsiteX2" fmla="*/ 1270445 w 3257550"/>
                      <a:gd name="connsiteY2" fmla="*/ 0 h 18288"/>
                      <a:gd name="connsiteX3" fmla="*/ 1954530 w 3257550"/>
                      <a:gd name="connsiteY3" fmla="*/ 0 h 18288"/>
                      <a:gd name="connsiteX4" fmla="*/ 2638616 w 3257550"/>
                      <a:gd name="connsiteY4" fmla="*/ 0 h 18288"/>
                      <a:gd name="connsiteX5" fmla="*/ 3257550 w 3257550"/>
                      <a:gd name="connsiteY5" fmla="*/ 0 h 18288"/>
                      <a:gd name="connsiteX6" fmla="*/ 3257550 w 3257550"/>
                      <a:gd name="connsiteY6" fmla="*/ 18288 h 18288"/>
                      <a:gd name="connsiteX7" fmla="*/ 2540889 w 3257550"/>
                      <a:gd name="connsiteY7" fmla="*/ 18288 h 18288"/>
                      <a:gd name="connsiteX8" fmla="*/ 1824228 w 3257550"/>
                      <a:gd name="connsiteY8" fmla="*/ 18288 h 18288"/>
                      <a:gd name="connsiteX9" fmla="*/ 1172718 w 3257550"/>
                      <a:gd name="connsiteY9" fmla="*/ 18288 h 18288"/>
                      <a:gd name="connsiteX10" fmla="*/ 0 w 3257550"/>
                      <a:gd name="connsiteY10" fmla="*/ 18288 h 18288"/>
                      <a:gd name="connsiteX11" fmla="*/ 0 w 3257550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257550" h="18288" fill="none" extrusionOk="0">
                        <a:moveTo>
                          <a:pt x="0" y="0"/>
                        </a:moveTo>
                        <a:cubicBezTo>
                          <a:pt x="222571" y="-4581"/>
                          <a:pt x="395946" y="-20429"/>
                          <a:pt x="618935" y="0"/>
                        </a:cubicBezTo>
                        <a:cubicBezTo>
                          <a:pt x="841925" y="20429"/>
                          <a:pt x="1064831" y="-497"/>
                          <a:pt x="1270445" y="0"/>
                        </a:cubicBezTo>
                        <a:cubicBezTo>
                          <a:pt x="1476059" y="497"/>
                          <a:pt x="1673547" y="428"/>
                          <a:pt x="1954530" y="0"/>
                        </a:cubicBezTo>
                        <a:cubicBezTo>
                          <a:pt x="2235513" y="-428"/>
                          <a:pt x="2452407" y="27906"/>
                          <a:pt x="2638616" y="0"/>
                        </a:cubicBezTo>
                        <a:cubicBezTo>
                          <a:pt x="2824825" y="-27906"/>
                          <a:pt x="3043878" y="-22618"/>
                          <a:pt x="3257550" y="0"/>
                        </a:cubicBezTo>
                        <a:cubicBezTo>
                          <a:pt x="3256841" y="8157"/>
                          <a:pt x="3257137" y="12125"/>
                          <a:pt x="3257550" y="18288"/>
                        </a:cubicBezTo>
                        <a:cubicBezTo>
                          <a:pt x="2955505" y="29918"/>
                          <a:pt x="2697243" y="41720"/>
                          <a:pt x="2540889" y="18288"/>
                        </a:cubicBezTo>
                        <a:cubicBezTo>
                          <a:pt x="2384535" y="-5144"/>
                          <a:pt x="2114539" y="6231"/>
                          <a:pt x="1824228" y="18288"/>
                        </a:cubicBezTo>
                        <a:cubicBezTo>
                          <a:pt x="1533917" y="30345"/>
                          <a:pt x="1462450" y="24037"/>
                          <a:pt x="1172718" y="18288"/>
                        </a:cubicBezTo>
                        <a:cubicBezTo>
                          <a:pt x="882986" y="12540"/>
                          <a:pt x="500637" y="24492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257550" h="18288" stroke="0" extrusionOk="0">
                        <a:moveTo>
                          <a:pt x="0" y="0"/>
                        </a:moveTo>
                        <a:cubicBezTo>
                          <a:pt x="278434" y="16845"/>
                          <a:pt x="441207" y="-24568"/>
                          <a:pt x="618935" y="0"/>
                        </a:cubicBezTo>
                        <a:cubicBezTo>
                          <a:pt x="796663" y="24568"/>
                          <a:pt x="985120" y="5689"/>
                          <a:pt x="1172718" y="0"/>
                        </a:cubicBezTo>
                        <a:cubicBezTo>
                          <a:pt x="1360316" y="-5689"/>
                          <a:pt x="1666432" y="29765"/>
                          <a:pt x="1889379" y="0"/>
                        </a:cubicBezTo>
                        <a:cubicBezTo>
                          <a:pt x="2112326" y="-29765"/>
                          <a:pt x="2378171" y="13184"/>
                          <a:pt x="2508314" y="0"/>
                        </a:cubicBezTo>
                        <a:cubicBezTo>
                          <a:pt x="2638457" y="-13184"/>
                          <a:pt x="2897393" y="-18048"/>
                          <a:pt x="3257550" y="0"/>
                        </a:cubicBezTo>
                        <a:cubicBezTo>
                          <a:pt x="3257286" y="4493"/>
                          <a:pt x="3257934" y="9472"/>
                          <a:pt x="3257550" y="18288"/>
                        </a:cubicBezTo>
                        <a:cubicBezTo>
                          <a:pt x="3005417" y="4399"/>
                          <a:pt x="2789824" y="23493"/>
                          <a:pt x="2606040" y="18288"/>
                        </a:cubicBezTo>
                        <a:cubicBezTo>
                          <a:pt x="2422256" y="13084"/>
                          <a:pt x="2161816" y="17045"/>
                          <a:pt x="1889379" y="18288"/>
                        </a:cubicBezTo>
                        <a:cubicBezTo>
                          <a:pt x="1616942" y="19531"/>
                          <a:pt x="1456938" y="28545"/>
                          <a:pt x="1335595" y="18288"/>
                        </a:cubicBezTo>
                        <a:cubicBezTo>
                          <a:pt x="1214252" y="8031"/>
                          <a:pt x="876335" y="26295"/>
                          <a:pt x="684085" y="18288"/>
                        </a:cubicBezTo>
                        <a:cubicBezTo>
                          <a:pt x="491835" y="10282"/>
                          <a:pt x="213058" y="3432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486" y="2504819"/>
            <a:ext cx="4417314" cy="3672144"/>
          </a:xfrm>
        </p:spPr>
        <p:txBody>
          <a:bodyPr>
            <a:normAutofit lnSpcReduction="10000"/>
          </a:bodyPr>
          <a:lstStyle/>
          <a:p>
            <a:pPr lvl="1">
              <a:defRPr/>
            </a:pPr>
            <a:r>
              <a:rPr lang="en-US" sz="1900"/>
              <a:t>Text-to-speech synthesis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900"/>
              <a:t>Automatic speech recognition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900"/>
              <a:t>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900"/>
              <a:t>Text generation (Question/Answer systems)</a:t>
            </a:r>
          </a:p>
          <a:p>
            <a:pPr marL="0" indent="0">
              <a:buNone/>
              <a:defRPr/>
            </a:pPr>
            <a:endParaRPr lang="en-US" sz="1900"/>
          </a:p>
          <a:p>
            <a:pPr marL="0" indent="0">
              <a:buNone/>
              <a:defRPr/>
            </a:pPr>
            <a:r>
              <a:rPr lang="en-US" sz="1900" b="1"/>
              <a:t>All these technologies can now operate now with close to or even superhuman performance.</a:t>
            </a:r>
          </a:p>
          <a:p>
            <a:pPr marL="0" indent="0">
              <a:buNone/>
              <a:defRPr/>
            </a:pPr>
            <a:endParaRPr lang="en-US" sz="1900"/>
          </a:p>
          <a:p>
            <a:pPr marL="0" indent="0">
              <a:buNone/>
              <a:defRPr/>
            </a:pPr>
            <a:endParaRPr lang="en-US" sz="1900"/>
          </a:p>
          <a:p>
            <a:pPr marL="0" indent="0">
              <a:buNone/>
              <a:defRPr/>
            </a:pPr>
            <a:r>
              <a:rPr lang="en-US" sz="1900" b="1"/>
              <a:t>Language understanding is still elusive!</a:t>
            </a:r>
            <a:endParaRPr lang="en-US" sz="1900" b="1" dirty="0"/>
          </a:p>
        </p:txBody>
      </p:sp>
      <p:pic>
        <p:nvPicPr>
          <p:cNvPr id="2062" name="Picture 14" descr="A Linguistic Lens on Artificial Intelligence | Inside Science">
            <a:extLst>
              <a:ext uri="{FF2B5EF4-FFF2-40B4-BE49-F238E27FC236}">
                <a16:creationId xmlns:a16="http://schemas.microsoft.com/office/drawing/2014/main" id="{8C3E50C8-9B47-FA13-B971-6A7B8E3C3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6755" y="2749368"/>
            <a:ext cx="1924865" cy="1135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32C85B-2B61-F6E2-0C36-02760339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994" y="4343400"/>
            <a:ext cx="4134589" cy="2325707"/>
          </a:xfrm>
          <a:prstGeom prst="rect">
            <a:avLst/>
          </a:prstGeom>
        </p:spPr>
      </p:pic>
      <p:sp>
        <p:nvSpPr>
          <p:cNvPr id="10" name="AutoShape 12" descr="Sony LF-S50G Wireless Speaker (Black) LFS50G/B B&amp;H Photo Video">
            <a:extLst>
              <a:ext uri="{FF2B5EF4-FFF2-40B4-BE49-F238E27FC236}">
                <a16:creationId xmlns:a16="http://schemas.microsoft.com/office/drawing/2014/main" id="{E9313F88-950A-0CDE-92B5-7BA2CEA9E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68" name="Picture 20" descr="Chat Gpt Login">
            <a:extLst>
              <a:ext uri="{FF2B5EF4-FFF2-40B4-BE49-F238E27FC236}">
                <a16:creationId xmlns:a16="http://schemas.microsoft.com/office/drawing/2014/main" id="{26F203F0-2D3F-5488-9A14-F21B6914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84" y="2749368"/>
            <a:ext cx="1933614" cy="106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493776"/>
          </a:xfrm>
        </p:spPr>
        <p:txBody>
          <a:bodyPr anchor="t">
            <a:normAutofit fontScale="90000"/>
          </a:bodyPr>
          <a:lstStyle/>
          <a:p>
            <a:r>
              <a:rPr lang="en-US" sz="3000" dirty="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2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154782" y="4953000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 dirty="0">
                <a:hlinkClick r:id="rId5"/>
              </a:rPr>
              <a:t>http://www.research.ibm.com/deepqa/</a:t>
            </a:r>
            <a:endParaRPr lang="en-US" sz="1300" dirty="0"/>
          </a:p>
          <a:p>
            <a:pPr>
              <a:buFontTx/>
              <a:buChar char="•"/>
            </a:pPr>
            <a:r>
              <a:rPr lang="en-US" sz="1300" dirty="0">
                <a:hlinkClick r:id="rId6"/>
              </a:rPr>
              <a:t>NY Times article</a:t>
            </a:r>
            <a:endParaRPr lang="en-US" sz="1300" dirty="0"/>
          </a:p>
          <a:p>
            <a:pPr>
              <a:buFontTx/>
              <a:buChar char="•"/>
            </a:pPr>
            <a:r>
              <a:rPr lang="en-US" sz="1300" dirty="0">
                <a:hlinkClick r:id="rId7"/>
              </a:rPr>
              <a:t>Trivia demo</a:t>
            </a:r>
            <a:endParaRPr lang="en-US" sz="1300" dirty="0"/>
          </a:p>
          <a:p>
            <a:pPr>
              <a:buFontTx/>
              <a:buChar char="•"/>
            </a:pPr>
            <a:r>
              <a:rPr lang="en-US" sz="1300" dirty="0">
                <a:hlinkClick r:id="rId8"/>
              </a:rPr>
              <a:t>YouTube video</a:t>
            </a:r>
            <a:endParaRPr lang="en-US" sz="1300" dirty="0"/>
          </a:p>
          <a:p>
            <a:pPr>
              <a:buFontTx/>
              <a:buChar char="•"/>
            </a:pPr>
            <a:r>
              <a:rPr lang="en-US" sz="1300" dirty="0">
                <a:hlinkClick r:id="rId9"/>
              </a:rPr>
              <a:t>IBM Watson wins on Jeopardy</a:t>
            </a:r>
            <a:r>
              <a:rPr lang="en-US" sz="1300" dirty="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779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30DA27-235E-9DFA-04EF-48F39E1B1F52}"/>
              </a:ext>
            </a:extLst>
          </p:cNvPr>
          <p:cNvSpPr txBox="1"/>
          <p:nvPr/>
        </p:nvSpPr>
        <p:spPr>
          <a:xfrm>
            <a:off x="726948" y="4953000"/>
            <a:ext cx="2515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Listens to spoken language.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Speaks.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Finds questions to factual answers</a:t>
            </a:r>
            <a:r>
              <a:rPr lang="en-US" sz="1600" dirty="0"/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California to allow testing of self-driving cars without a driver">
            <a:extLst>
              <a:ext uri="{FF2B5EF4-FFF2-40B4-BE49-F238E27FC236}">
                <a16:creationId xmlns:a16="http://schemas.microsoft.com/office/drawing/2014/main" id="{19DEE9E3-4392-126F-234A-9F42A3DE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" r="-2" b="3433"/>
          <a:stretch/>
        </p:blipFill>
        <p:spPr bwMode="auto">
          <a:xfrm>
            <a:off x="3662268" y="10"/>
            <a:ext cx="5481732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oes it work? We put Tesla’s Autopilot to the test | CAR Magazine">
            <a:extLst>
              <a:ext uri="{FF2B5EF4-FFF2-40B4-BE49-F238E27FC236}">
                <a16:creationId xmlns:a16="http://schemas.microsoft.com/office/drawing/2014/main" id="{DC20D215-E341-42A1-A360-25E5EA2B2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" r="925" b="2"/>
          <a:stretch/>
        </p:blipFill>
        <p:spPr bwMode="auto">
          <a:xfrm>
            <a:off x="3662268" y="3493008"/>
            <a:ext cx="5481732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5499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4050D-4602-5A49-7035-11F3F8F67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859536"/>
            <a:ext cx="3624601" cy="1243584"/>
          </a:xfrm>
        </p:spPr>
        <p:txBody>
          <a:bodyPr>
            <a:normAutofit/>
          </a:bodyPr>
          <a:lstStyle/>
          <a:p>
            <a:r>
              <a:rPr lang="en-US" sz="3000" dirty="0"/>
              <a:t>Self-driving Cars </a:t>
            </a:r>
            <a:br>
              <a:rPr lang="en-US" sz="3000" dirty="0"/>
            </a:br>
            <a:r>
              <a:rPr lang="en-US" sz="3000" dirty="0"/>
              <a:t>and Safety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158" y="2194560"/>
            <a:ext cx="36690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FA21F-1574-DAA3-1675-4076432A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42" y="2512611"/>
            <a:ext cx="3931158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SAE Automation Levels</a:t>
            </a:r>
          </a:p>
          <a:p>
            <a:pPr lvl="1"/>
            <a:r>
              <a:rPr lang="en-US" sz="1400" dirty="0"/>
              <a:t>Level 1 - Driver Assistance (“hands on”)</a:t>
            </a:r>
          </a:p>
          <a:p>
            <a:pPr lvl="1"/>
            <a:r>
              <a:rPr lang="en-US" sz="1400" dirty="0"/>
              <a:t>Level 2 - Partial Automation (“hands off”)</a:t>
            </a:r>
          </a:p>
          <a:p>
            <a:pPr lvl="1"/>
            <a:r>
              <a:rPr lang="en-US" sz="1400" dirty="0"/>
              <a:t>Level 3 - Conditional Automation </a:t>
            </a:r>
          </a:p>
          <a:p>
            <a:pPr lvl="1"/>
            <a:r>
              <a:rPr lang="en-US" sz="1400" dirty="0"/>
              <a:t>Level 4 - High Automation</a:t>
            </a:r>
          </a:p>
          <a:p>
            <a:pPr lvl="1"/>
            <a:r>
              <a:rPr lang="en-US" sz="1400" dirty="0"/>
              <a:t>Level 5 - Full Automation (“steering wheel optional”)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Components</a:t>
            </a:r>
          </a:p>
          <a:p>
            <a:pPr lvl="1"/>
            <a:r>
              <a:rPr lang="en-US" sz="1400" dirty="0"/>
              <a:t>Sensing</a:t>
            </a:r>
          </a:p>
          <a:p>
            <a:pPr lvl="1"/>
            <a:r>
              <a:rPr lang="en-US" sz="1400" dirty="0"/>
              <a:t>Maps</a:t>
            </a:r>
          </a:p>
          <a:p>
            <a:pPr lvl="1"/>
            <a:r>
              <a:rPr lang="en-US" sz="1400" dirty="0"/>
              <a:t>Path planning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DF33D4-366B-5510-395E-9B68207E5AD8}"/>
              </a:ext>
            </a:extLst>
          </p:cNvPr>
          <p:cNvCxnSpPr>
            <a:cxnSpLocks/>
          </p:cNvCxnSpPr>
          <p:nvPr/>
        </p:nvCxnSpPr>
        <p:spPr>
          <a:xfrm>
            <a:off x="762000" y="3380758"/>
            <a:ext cx="3352800" cy="0"/>
          </a:xfrm>
          <a:prstGeom prst="line">
            <a:avLst/>
          </a:prstGeom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18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anchor="b">
            <a:normAutofit/>
          </a:bodyPr>
          <a:lstStyle/>
          <a:p>
            <a:r>
              <a:rPr lang="en-US" sz="4700"/>
              <a:t>Math, games, puzzles</a:t>
            </a:r>
          </a:p>
        </p:txBody>
      </p:sp>
      <p:sp>
        <p:nvSpPr>
          <p:cNvPr id="1844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dirty="0">
                <a:hlinkClick r:id="rId3"/>
              </a:rPr>
              <a:t>NY Times story</a:t>
            </a:r>
            <a:r>
              <a:rPr lang="en-US" sz="1300" dirty="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 dirty="0"/>
              <a:t>1996: Kasparov Beats Deep Blue</a:t>
            </a:r>
            <a:br>
              <a:rPr lang="en-US" sz="1300" dirty="0"/>
            </a:br>
            <a:r>
              <a:rPr lang="en-US" sz="1300" dirty="0"/>
              <a:t>“I could feel --- I could smell --- a new kind </a:t>
            </a:r>
            <a:br>
              <a:rPr lang="en-US" sz="1300" dirty="0"/>
            </a:br>
            <a:r>
              <a:rPr lang="en-US" sz="1300" dirty="0"/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 dirty="0"/>
              <a:t>1997: Deep Blue Beats Kasparov</a:t>
            </a:r>
            <a:br>
              <a:rPr lang="en-US" sz="1300" dirty="0"/>
            </a:br>
            <a:r>
              <a:rPr lang="en-US" sz="1300" dirty="0"/>
              <a:t>“Deep Blue hasn't proven anything.”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2007: Checkers was “solved” --- a computer system that never loses was developed. </a:t>
            </a:r>
            <a:r>
              <a:rPr lang="en-US" sz="1300" dirty="0">
                <a:hlinkClick r:id="rId4"/>
              </a:rPr>
              <a:t>Science article</a:t>
            </a:r>
            <a:endParaRPr lang="en-US" sz="1300" dirty="0"/>
          </a:p>
          <a:p>
            <a:pPr>
              <a:defRPr/>
            </a:pPr>
            <a:r>
              <a:rPr lang="en-US" sz="1300" dirty="0"/>
              <a:t>2017+: </a:t>
            </a:r>
            <a:r>
              <a:rPr lang="en-US" sz="1300"/>
              <a:t>AlphaZero</a:t>
            </a:r>
            <a:r>
              <a:rPr lang="en-US" sz="1300" dirty="0"/>
              <a:t> learns chess, shogi and go by playing itself. </a:t>
            </a:r>
            <a:r>
              <a:rPr lang="en-US" sz="1300" dirty="0">
                <a:hlinkClick r:id="rId5"/>
              </a:rPr>
              <a:t>Science article</a:t>
            </a:r>
            <a:endParaRPr lang="en-US" sz="1300" dirty="0"/>
          </a:p>
          <a:p>
            <a:pPr marL="0" indent="0">
              <a:buNone/>
              <a:defRPr/>
            </a:pPr>
            <a:endParaRPr lang="en-US" sz="1300" b="1" dirty="0"/>
          </a:p>
          <a:p>
            <a:pPr marL="0" indent="0">
              <a:buNone/>
              <a:defRPr/>
            </a:pPr>
            <a:r>
              <a:rPr lang="en-US" sz="1300" b="1" dirty="0"/>
              <a:t>AI exhibits superhuman performance on almost all games.</a:t>
            </a:r>
          </a:p>
        </p:txBody>
      </p:sp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88" r="17544" b="-1"/>
          <a:stretch/>
        </p:blipFill>
        <p:spPr bwMode="auto">
          <a:xfrm>
            <a:off x="5756743" y="2093976"/>
            <a:ext cx="29557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613129"/>
              </p:ext>
            </p:extLst>
          </p:nvPr>
        </p:nvGraphicFramePr>
        <p:xfrm>
          <a:off x="3886200" y="304800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4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3" y="2455481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6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stock trading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5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2021251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2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8478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D9AE-2DCF-4123-998F-C55606594912}"/>
              </a:ext>
            </a:extLst>
          </p:cNvPr>
          <p:cNvSpPr txBox="1"/>
          <p:nvPr/>
        </p:nvSpPr>
        <p:spPr>
          <a:xfrm>
            <a:off x="5181602" y="6172202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ASIMO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(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Advanced Step in Innovative Mobility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) is a 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humanoid robot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created by 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1" y="1066802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BE0DA-A8A7-4A98-869E-C84725DA9106}"/>
              </a:ext>
            </a:extLst>
          </p:cNvPr>
          <p:cNvSpPr/>
          <p:nvPr/>
        </p:nvSpPr>
        <p:spPr>
          <a:xfrm>
            <a:off x="457200" y="6322369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9B26F-CB76-45D4-AC54-0086863BB36A}"/>
              </a:ext>
            </a:extLst>
          </p:cNvPr>
          <p:cNvSpPr txBox="1"/>
          <p:nvPr/>
        </p:nvSpPr>
        <p:spPr>
          <a:xfrm>
            <a:off x="304800" y="235805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C93E1-99C7-41D1-A63B-7E5970A65814}"/>
              </a:ext>
            </a:extLst>
          </p:cNvPr>
          <p:cNvCxnSpPr>
            <a:cxnSpLocks/>
          </p:cNvCxnSpPr>
          <p:nvPr/>
        </p:nvCxnSpPr>
        <p:spPr>
          <a:xfrm>
            <a:off x="2743200" y="9906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81" y="152402"/>
            <a:ext cx="5719321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04ECF-1DD8-44CA-AC47-414B61AC4A45}"/>
              </a:ext>
            </a:extLst>
          </p:cNvPr>
          <p:cNvCxnSpPr>
            <a:cxnSpLocks/>
          </p:cNvCxnSpPr>
          <p:nvPr/>
        </p:nvCxnSpPr>
        <p:spPr>
          <a:xfrm flipH="1">
            <a:off x="6629400" y="5562600"/>
            <a:ext cx="1295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E63EF55-DAEB-4734-88E2-DFEB7A8CDDE4}"/>
              </a:ext>
            </a:extLst>
          </p:cNvPr>
          <p:cNvSpPr/>
          <p:nvPr/>
        </p:nvSpPr>
        <p:spPr>
          <a:xfrm>
            <a:off x="3316397" y="152400"/>
            <a:ext cx="5751405" cy="65532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2911477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1D0774-8549-44E0-A45B-652D05891346}"/>
              </a:ext>
            </a:extLst>
          </p:cNvPr>
          <p:cNvCxnSpPr/>
          <p:nvPr/>
        </p:nvCxnSpPr>
        <p:spPr>
          <a:xfrm>
            <a:off x="1066800" y="274320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9008B-EEBD-45E7-A02C-02DE060B4C74}"/>
              </a:ext>
            </a:extLst>
          </p:cNvPr>
          <p:cNvSpPr txBox="1"/>
          <p:nvPr/>
        </p:nvSpPr>
        <p:spPr>
          <a:xfrm rot="2615768">
            <a:off x="4818725" y="1489331"/>
            <a:ext cx="4557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Bill Introduced in 2019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Did not receive a vote in Congress.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1295400" y="3962400"/>
            <a:ext cx="2057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0FDB3-138F-4913-A1D4-877DDB044BDB}"/>
              </a:ext>
            </a:extLst>
          </p:cNvPr>
          <p:cNvSpPr/>
          <p:nvPr/>
        </p:nvSpPr>
        <p:spPr>
          <a:xfrm>
            <a:off x="533403" y="1371526"/>
            <a:ext cx="7162799" cy="533407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2" y="526969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91" y="3172205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2F39F-0993-49B3-A2BA-A3A042DBCBDC}"/>
              </a:ext>
            </a:extLst>
          </p:cNvPr>
          <p:cNvSpPr/>
          <p:nvPr/>
        </p:nvSpPr>
        <p:spPr>
          <a:xfrm>
            <a:off x="533402" y="6245425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321736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7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31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2"/>
            <a:ext cx="5674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 narrow AI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441B2-D68C-44C5-ACDC-31A309778453}"/>
              </a:ext>
            </a:extLst>
          </p:cNvPr>
          <p:cNvSpPr/>
          <p:nvPr/>
        </p:nvSpPr>
        <p:spPr>
          <a:xfrm>
            <a:off x="1504950" y="4567148"/>
            <a:ext cx="607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That is, use machines to solve a specific hard problem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AFF8D2E5-2C4E-47B1-930B-6C82B7C3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630936" y="251312"/>
            <a:ext cx="7879842" cy="1010264"/>
          </a:xfrm>
        </p:spPr>
        <p:txBody>
          <a:bodyPr anchor="ctr">
            <a:normAutofit/>
          </a:bodyPr>
          <a:lstStyle/>
          <a:p>
            <a:r>
              <a:rPr lang="en-US" dirty="0"/>
              <a:t>What is it the Goal of AI?</a:t>
            </a:r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801E4ADA-0EA9-4930-846E-3C11E8BED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7618"/>
            <a:ext cx="96012" cy="6314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1380864"/>
            <a:ext cx="787984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A3ACF4-94F7-8606-D2F6-5FB02C0CFE44}"/>
              </a:ext>
            </a:extLst>
          </p:cNvPr>
          <p:cNvSpPr/>
          <p:nvPr/>
        </p:nvSpPr>
        <p:spPr>
          <a:xfrm>
            <a:off x="3861744" y="4114800"/>
            <a:ext cx="4291656" cy="24918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FD3F-096E-2808-1293-855C3B745C86}"/>
              </a:ext>
            </a:extLst>
          </p:cNvPr>
          <p:cNvSpPr txBox="1"/>
          <p:nvPr/>
        </p:nvSpPr>
        <p:spPr>
          <a:xfrm>
            <a:off x="943159" y="1650222"/>
            <a:ext cx="725082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</a:t>
            </a: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artificial general intelligence (AGI)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a hypothetical intelligent agent which can understand or learn any intellectual task that human beings or other animals can. 			</a:t>
            </a:r>
            <a:r>
              <a:rPr lang="en-US" sz="18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 [Wikipedia entry on AGI]</a:t>
            </a: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22960">
              <a:spcAft>
                <a:spcPts val="600"/>
              </a:spcAft>
            </a:pPr>
            <a:endParaRPr lang="en-US" sz="1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822960">
              <a:spcAft>
                <a:spcPts val="600"/>
              </a:spcAft>
            </a:pPr>
            <a:r>
              <a:rPr lang="en-US" sz="1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Narrow AI </a:t>
            </a:r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focuses on solving a specific subproblem.			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DB3E2C6-EE4E-D364-BCB4-E7572634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30963" y="4166519"/>
            <a:ext cx="4176800" cy="1799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5825CC-57D2-D785-815A-D40859707529}"/>
              </a:ext>
            </a:extLst>
          </p:cNvPr>
          <p:cNvSpPr txBox="1"/>
          <p:nvPr/>
        </p:nvSpPr>
        <p:spPr>
          <a:xfrm>
            <a:off x="3861744" y="6080320"/>
            <a:ext cx="42916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822960">
              <a:spcAft>
                <a:spcPts val="600"/>
              </a:spcAf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Agent interacting with the environment </a:t>
            </a:r>
            <a:b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[AIMA textbook Edition 1-3]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3B97C3-DCC6-2DA7-0B2D-AD6F495E5EEB}"/>
              </a:ext>
            </a:extLst>
          </p:cNvPr>
          <p:cNvSpPr txBox="1"/>
          <p:nvPr/>
        </p:nvSpPr>
        <p:spPr>
          <a:xfrm>
            <a:off x="924766" y="4043027"/>
            <a:ext cx="26670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22960">
              <a:spcAft>
                <a:spcPts val="600"/>
              </a:spcAft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Intelligent agents need to</a:t>
            </a:r>
          </a:p>
          <a:p>
            <a:pPr marL="308610" indent="-30861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ommunicate</a:t>
            </a:r>
            <a:endParaRPr lang="en-US" sz="1600" dirty="0"/>
          </a:p>
          <a:p>
            <a:pPr marL="308610" indent="-30861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epresent knowledge</a:t>
            </a:r>
          </a:p>
          <a:p>
            <a:pPr marL="308610" indent="-30861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eason and plan to achieve a </a:t>
            </a:r>
            <a:r>
              <a:rPr lang="en-US" sz="1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desired outcome</a:t>
            </a:r>
          </a:p>
          <a:p>
            <a:pPr marL="308610" indent="-308610" defTabSz="82296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</a:t>
            </a: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earn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837058"/>
              </p:ext>
            </p:extLst>
          </p:nvPr>
        </p:nvGraphicFramePr>
        <p:xfrm>
          <a:off x="1190625" y="1524000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40672-1DAD-B7B0-8166-7B453ED540AE}"/>
              </a:ext>
            </a:extLst>
          </p:cNvPr>
          <p:cNvSpPr txBox="1"/>
          <p:nvPr/>
        </p:nvSpPr>
        <p:spPr>
          <a:xfrm>
            <a:off x="654050" y="1353538"/>
            <a:ext cx="7981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artificial general intelligence (AGI) </a:t>
            </a:r>
            <a:r>
              <a:rPr lang="en-US" sz="2000" dirty="0"/>
              <a:t>is a hypothetical intelligent agent which can understand or learn any intellectual task that human beings or other animals can. </a:t>
            </a:r>
          </a:p>
          <a:p>
            <a:endParaRPr lang="en-US" sz="2000" dirty="0"/>
          </a:p>
          <a:p>
            <a:r>
              <a:rPr lang="en-US" sz="2000" b="1" dirty="0"/>
              <a:t>Create an agent that</a:t>
            </a:r>
          </a:p>
          <a:p>
            <a:r>
              <a:rPr lang="en-US" sz="2000" dirty="0"/>
              <a:t>			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7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7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9FE6E0-2499-4899-AEE4-A9B64443C289}"/>
              </a:ext>
            </a:extLst>
          </p:cNvPr>
          <p:cNvSpPr txBox="1"/>
          <p:nvPr/>
        </p:nvSpPr>
        <p:spPr>
          <a:xfrm>
            <a:off x="2883209" y="5715002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2" y="2268830"/>
            <a:ext cx="5545749" cy="19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5045074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Alan Turing (1950) "Computing machinery and intelligence"</a:t>
            </a:r>
          </a:p>
          <a:p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sz="2100" dirty="0"/>
              <a:t>Natural language processing</a:t>
            </a:r>
          </a:p>
          <a:p>
            <a:pPr lvl="1"/>
            <a:r>
              <a:rPr lang="en-US" sz="2100" dirty="0"/>
              <a:t>Knowledge representation</a:t>
            </a:r>
          </a:p>
          <a:p>
            <a:pPr lvl="1"/>
            <a:r>
              <a:rPr lang="en-US" sz="2100" dirty="0"/>
              <a:t>Automated reasoning</a:t>
            </a:r>
          </a:p>
          <a:p>
            <a:pPr lvl="1"/>
            <a:r>
              <a:rPr lang="en-US" sz="2100" dirty="0"/>
              <a:t>Machine learning</a:t>
            </a:r>
          </a:p>
          <a:p>
            <a:endParaRPr lang="en-US" sz="2400" dirty="0"/>
          </a:p>
          <a:p>
            <a:r>
              <a:rPr lang="en-US" sz="2400" dirty="0"/>
              <a:t>Turing predicted that by the year 2000, machines would be able to fool 30% of human judges for five minutes. </a:t>
            </a:r>
            <a:r>
              <a:rPr lang="en-US" sz="2400" dirty="0" err="1"/>
              <a:t>ChatGPT</a:t>
            </a:r>
            <a:r>
              <a:rPr lang="en-US" sz="2400" dirty="0"/>
              <a:t> in 2023 is probably doing a lot better than that!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91400" y="762000"/>
            <a:ext cx="1247911" cy="155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17" y="-12701"/>
            <a:ext cx="7886700" cy="1325563"/>
          </a:xfrm>
        </p:spPr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4834468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fool.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expectations.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Imitate intelligence without intelligence. E.g., the early chatbots ELIZA (1964) simulates a conversation using pattern matching.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useful intelligent agents without trying to imitate humans.</a:t>
            </a:r>
          </a:p>
        </p:txBody>
      </p:sp>
      <p:pic>
        <p:nvPicPr>
          <p:cNvPr id="6146" name="Picture 2" descr="Robots that gain consciousness and become like humans. « Psychological ...">
            <a:extLst>
              <a:ext uri="{FF2B5EF4-FFF2-40B4-BE49-F238E27FC236}">
                <a16:creationId xmlns:a16="http://schemas.microsoft.com/office/drawing/2014/main" id="{032C3494-7E0D-AE45-B66A-C2D26844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828800"/>
            <a:ext cx="3048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C4225-2660-EA17-EAC2-588B90A17022}"/>
              </a:ext>
            </a:extLst>
          </p:cNvPr>
          <p:cNvSpPr txBox="1"/>
          <p:nvPr/>
        </p:nvSpPr>
        <p:spPr>
          <a:xfrm>
            <a:off x="5973233" y="1394632"/>
            <a:ext cx="278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Chinese Room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0DCB2-4A36-0BDB-EB16-18BD8B3FBACE}"/>
              </a:ext>
            </a:extLst>
          </p:cNvPr>
          <p:cNvSpPr txBox="1"/>
          <p:nvPr/>
        </p:nvSpPr>
        <p:spPr>
          <a:xfrm>
            <a:off x="5833533" y="3868486"/>
            <a:ext cx="28956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Thought experiment by John Searle (1980): Imitate intelligence using rules.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What about modern chatbots like </a:t>
            </a:r>
            <a:r>
              <a:rPr lang="en-US" sz="1600" dirty="0" err="1"/>
              <a:t>ChatGPT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94F0D9-0638-DFA0-D73B-BC2AB56271F7}"/>
              </a:ext>
            </a:extLst>
          </p:cNvPr>
          <p:cNvCxnSpPr>
            <a:cxnSpLocks/>
          </p:cNvCxnSpPr>
          <p:nvPr/>
        </p:nvCxnSpPr>
        <p:spPr>
          <a:xfrm>
            <a:off x="5562600" y="1066800"/>
            <a:ext cx="0" cy="52578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1325563"/>
          </a:xfrm>
        </p:spPr>
        <p:txBody>
          <a:bodyPr/>
          <a:lstStyle/>
          <a:p>
            <a:r>
              <a:rPr lang="en-US" dirty="0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399"/>
            <a:ext cx="7886700" cy="3581401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therefore,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 (385 BC),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it.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 is hard.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cannot be defined by simple rules.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/>
              <p:nvPr/>
            </p:nvSpPr>
            <p:spPr>
              <a:xfrm>
                <a:off x="2514600" y="4913033"/>
                <a:ext cx="4705350" cy="171636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indent="-114300" algn="ctr"/>
                <a:r>
                  <a:rPr lang="en-US" dirty="0"/>
                  <a:t>What about the logical implication</a:t>
                </a:r>
              </a:p>
              <a:p>
                <a:pPr indent="-114300"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  <a:p>
                <a:pPr indent="-114300" algn="ctr"/>
                <a:endParaRPr lang="en-US" dirty="0"/>
              </a:p>
              <a:p>
                <a:pPr indent="-114300" algn="ctr"/>
                <a:r>
                  <a:rPr lang="en-US" dirty="0"/>
                  <a:t>Should it be</a:t>
                </a:r>
              </a:p>
              <a:p>
                <a:pPr indent="-1143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𝑠𝑡𝑢𝑑𝑦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𝑙𝑢𝑐𝑘𝑦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913033"/>
                <a:ext cx="4705350" cy="1716367"/>
              </a:xfrm>
              <a:prstGeom prst="rect">
                <a:avLst/>
              </a:prstGeom>
              <a:blipFill>
                <a:blip r:embed="rId3"/>
                <a:stretch>
                  <a:fillRect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776</TotalTime>
  <Words>2154</Words>
  <Application>Microsoft Office PowerPoint</Application>
  <PresentationFormat>On-screen Show (4:3)</PresentationFormat>
  <Paragraphs>287</Paragraphs>
  <Slides>35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</vt:lpstr>
      <vt:lpstr>Acting Rationally</vt:lpstr>
      <vt:lpstr>Fields Related to AI</vt:lpstr>
      <vt:lpstr>History of AI</vt:lpstr>
      <vt:lpstr>PowerPoint Presentation</vt:lpstr>
      <vt:lpstr>AI is harder than originally thought  Herbert Simon, 1957</vt:lpstr>
      <vt:lpstr>From Blocks World to Modern Object Recognition</vt:lpstr>
      <vt:lpstr>“Moravec’s Paradox”</vt:lpstr>
      <vt:lpstr>What accounts for recent successes in AI?</vt:lpstr>
      <vt:lpstr>The AI Effect:  AI gets no respect?</vt:lpstr>
      <vt:lpstr>AI Today</vt:lpstr>
      <vt:lpstr>Vision and Image Processing</vt:lpstr>
      <vt:lpstr>Natural Language Processing</vt:lpstr>
      <vt:lpstr>IBM Watson</vt:lpstr>
      <vt:lpstr>Self-driving Cars  and Safety</vt:lpstr>
      <vt:lpstr>Math, games, puzzles</vt:lpstr>
      <vt:lpstr>Logistics Scheduling Planning</vt:lpstr>
      <vt:lpstr>Information agents</vt:lpstr>
      <vt:lpstr>Robotics</vt:lpstr>
      <vt:lpstr>AI Ethics</vt:lpstr>
      <vt:lpstr>PowerPoint Presentation</vt:lpstr>
      <vt:lpstr>European Union</vt:lpstr>
      <vt:lpstr>The US</vt:lpstr>
      <vt:lpstr>European Union Study (2019)</vt:lpstr>
      <vt:lpstr>Algorithmic Bias and Fairness</vt:lpstr>
      <vt:lpstr>What type of AI do we cover in this course?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Hahsler, Michael</cp:lastModifiedBy>
  <cp:revision>30</cp:revision>
  <dcterms:created xsi:type="dcterms:W3CDTF">2021-01-29T15:10:36Z</dcterms:created>
  <dcterms:modified xsi:type="dcterms:W3CDTF">2023-04-14T14:46:44Z</dcterms:modified>
</cp:coreProperties>
</file>